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92" r:id="rId3"/>
    <p:sldId id="257" r:id="rId4"/>
    <p:sldId id="277" r:id="rId5"/>
    <p:sldId id="390" r:id="rId6"/>
    <p:sldId id="511" r:id="rId7"/>
    <p:sldId id="512" r:id="rId8"/>
    <p:sldId id="513" r:id="rId9"/>
    <p:sldId id="514" r:id="rId10"/>
    <p:sldId id="535" r:id="rId11"/>
    <p:sldId id="298" r:id="rId12"/>
    <p:sldId id="323" r:id="rId13"/>
    <p:sldId id="584" r:id="rId14"/>
    <p:sldId id="582" r:id="rId15"/>
    <p:sldId id="521" r:id="rId16"/>
    <p:sldId id="518" r:id="rId17"/>
    <p:sldId id="526" r:id="rId18"/>
    <p:sldId id="528" r:id="rId19"/>
    <p:sldId id="529" r:id="rId20"/>
    <p:sldId id="522" r:id="rId21"/>
    <p:sldId id="455" r:id="rId22"/>
    <p:sldId id="572" r:id="rId23"/>
    <p:sldId id="575" r:id="rId24"/>
    <p:sldId id="586" r:id="rId25"/>
    <p:sldId id="536" r:id="rId26"/>
    <p:sldId id="523" r:id="rId27"/>
    <p:sldId id="487" r:id="rId28"/>
    <p:sldId id="488" r:id="rId29"/>
    <p:sldId id="538" r:id="rId30"/>
    <p:sldId id="539" r:id="rId31"/>
    <p:sldId id="542" r:id="rId32"/>
    <p:sldId id="545" r:id="rId33"/>
    <p:sldId id="546" r:id="rId34"/>
    <p:sldId id="544" r:id="rId35"/>
    <p:sldId id="495" r:id="rId36"/>
    <p:sldId id="494" r:id="rId37"/>
    <p:sldId id="548" r:id="rId38"/>
    <p:sldId id="577" r:id="rId39"/>
    <p:sldId id="550" r:id="rId40"/>
    <p:sldId id="551" r:id="rId41"/>
    <p:sldId id="553" r:id="rId42"/>
    <p:sldId id="554" r:id="rId43"/>
    <p:sldId id="524" r:id="rId44"/>
    <p:sldId id="556" r:id="rId45"/>
    <p:sldId id="560" r:id="rId46"/>
    <p:sldId id="580" r:id="rId47"/>
    <p:sldId id="561" r:id="rId48"/>
    <p:sldId id="563" r:id="rId49"/>
    <p:sldId id="557" r:id="rId50"/>
    <p:sldId id="564" r:id="rId51"/>
    <p:sldId id="565" r:id="rId52"/>
    <p:sldId id="581" r:id="rId53"/>
    <p:sldId id="525" r:id="rId54"/>
    <p:sldId id="426" r:id="rId55"/>
    <p:sldId id="585" r:id="rId56"/>
    <p:sldId id="428" r:id="rId57"/>
    <p:sldId id="429" r:id="rId58"/>
    <p:sldId id="430" r:id="rId59"/>
    <p:sldId id="566" r:id="rId60"/>
    <p:sldId id="435" r:id="rId61"/>
    <p:sldId id="567" r:id="rId62"/>
    <p:sldId id="475" r:id="rId63"/>
    <p:sldId id="481" r:id="rId64"/>
    <p:sldId id="440" r:id="rId65"/>
    <p:sldId id="509" r:id="rId66"/>
    <p:sldId id="510" r:id="rId67"/>
    <p:sldId id="583" r:id="rId68"/>
    <p:sldId id="531"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10"/>
    <p:restoredTop sz="76946"/>
  </p:normalViewPr>
  <p:slideViewPr>
    <p:cSldViewPr snapToGrid="0" snapToObjects="1">
      <p:cViewPr varScale="1">
        <p:scale>
          <a:sx n="68" d="100"/>
          <a:sy n="68" d="100"/>
        </p:scale>
        <p:origin x="240"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17</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18</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19</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talk I will describe a comprehensive crowd sourced data collection pipeline and a large set of spatial judgments that tackles this question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endParaRPr lang="en-US" dirty="0"/>
          </a:p>
          <a:p>
            <a:endParaRPr lang="en-US" dirty="0"/>
          </a:p>
          <a:p>
            <a:endParaRPr lang="en-US" dirty="0"/>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2696905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961885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instead of defining correctness by the Kinect, it may be more appropriate to judge accuracy by human estimates of distance that we collected using the verbal judgment paradigm</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125 and 1000 ms,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r>
              <a:rPr lang="en-US" dirty="0"/>
              <a:t>Task demand is very different and yet people remain consistent – demonstrating that results are truly a result of spatial processing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fascinating however is the strong correlations in accuracy between tasks – demonstrating consistent biases for individual scenes across scenes and viewing duration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stimulus driven generalization between task, durations, and outcome measures.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35138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an algorithmic approach to quantifying cues such as those listed here, which widely vary in our database of images. </a:t>
            </a:r>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funding source is </a:t>
            </a:r>
          </a:p>
        </p:txBody>
      </p:sp>
      <p:sp>
        <p:nvSpPr>
          <p:cNvPr id="4" name="Slide Number Placeholder 3"/>
          <p:cNvSpPr>
            <a:spLocks noGrp="1"/>
          </p:cNvSpPr>
          <p:nvPr>
            <p:ph type="sldNum" sz="quarter" idx="5"/>
          </p:nvPr>
        </p:nvSpPr>
        <p:spPr/>
        <p:txBody>
          <a:bodyPr/>
          <a:lstStyle/>
          <a:p>
            <a:fld id="{7101A92E-6ADC-7A4A-BE34-9217B288BD0B}" type="slidenum">
              <a:rPr lang="en-US" smtClean="0"/>
              <a:t>67</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6.jp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3.tif"/><Relationship Id="rId7"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6.svg"/><Relationship Id="rId11" Type="http://schemas.openxmlformats.org/officeDocument/2006/relationships/image" Target="../media/image16.png"/><Relationship Id="rId5" Type="http://schemas.openxmlformats.org/officeDocument/2006/relationships/image" Target="../media/image75.png"/><Relationship Id="rId10" Type="http://schemas.openxmlformats.org/officeDocument/2006/relationships/image" Target="../media/image15.png"/><Relationship Id="rId4" Type="http://schemas.openxmlformats.org/officeDocument/2006/relationships/image" Target="../media/image74.png"/><Relationship Id="rId9"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923330"/>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grpSp>
        <p:nvGrpSpPr>
          <p:cNvPr id="14" name="Group 13">
            <a:extLst>
              <a:ext uri="{FF2B5EF4-FFF2-40B4-BE49-F238E27FC236}">
                <a16:creationId xmlns:a16="http://schemas.microsoft.com/office/drawing/2014/main" id="{A0DDCF63-1ADD-A6C3-AB5C-1E25A16915A0}"/>
              </a:ext>
            </a:extLst>
          </p:cNvPr>
          <p:cNvGrpSpPr/>
          <p:nvPr/>
        </p:nvGrpSpPr>
        <p:grpSpPr>
          <a:xfrm>
            <a:off x="9721448" y="1694987"/>
            <a:ext cx="2158401" cy="2676417"/>
            <a:chOff x="9712036" y="1423782"/>
            <a:chExt cx="2158401" cy="2676417"/>
          </a:xfrm>
        </p:grpSpPr>
        <p:pic>
          <p:nvPicPr>
            <p:cNvPr id="18" name="Picture 17" descr="Qr code&#10;&#10;Description automatically generated">
              <a:extLst>
                <a:ext uri="{FF2B5EF4-FFF2-40B4-BE49-F238E27FC236}">
                  <a16:creationId xmlns:a16="http://schemas.microsoft.com/office/drawing/2014/main" id="{745B3303-3EA2-4C74-91D4-C7C0F33075CA}"/>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9" name="Rounded Rectangle 18">
              <a:extLst>
                <a:ext uri="{FF2B5EF4-FFF2-40B4-BE49-F238E27FC236}">
                  <a16:creationId xmlns:a16="http://schemas.microsoft.com/office/drawing/2014/main" id="{07B7EDB5-FCAD-4591-EF03-2158ECF69ADA}"/>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847BC14-DFDA-D96A-33AD-17F9AD2C759F}"/>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6"/>
                                        </p:tgtEl>
                                      </p:cBhvr>
                                    </p:animEffect>
                                    <p:animScale>
                                      <p:cBhvr>
                                        <p:cTn id="10"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6" name="Picture 5">
            <a:extLst>
              <a:ext uri="{FF2B5EF4-FFF2-40B4-BE49-F238E27FC236}">
                <a16:creationId xmlns:a16="http://schemas.microsoft.com/office/drawing/2014/main" id="{D0041833-8A6C-E841-88F6-DBAF37E12DD2}"/>
              </a:ext>
            </a:extLst>
          </p:cNvPr>
          <p:cNvPicPr>
            <a:picLocks noChangeAspect="1"/>
          </p:cNvPicPr>
          <p:nvPr/>
        </p:nvPicPr>
        <p:blipFill>
          <a:blip r:embed="rId3"/>
          <a:stretch>
            <a:fillRect/>
          </a:stretch>
        </p:blipFill>
        <p:spPr>
          <a:xfrm>
            <a:off x="0" y="1380013"/>
            <a:ext cx="4235494" cy="4194050"/>
          </a:xfrm>
          <a:prstGeom prst="rect">
            <a:avLst/>
          </a:prstGeom>
        </p:spPr>
      </p:pic>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7" name="Picture 6">
            <a:extLst>
              <a:ext uri="{FF2B5EF4-FFF2-40B4-BE49-F238E27FC236}">
                <a16:creationId xmlns:a16="http://schemas.microsoft.com/office/drawing/2014/main" id="{5C9FB87E-396B-604D-88EA-5E40A119C5E0}"/>
              </a:ext>
            </a:extLst>
          </p:cNvPr>
          <p:cNvPicPr>
            <a:picLocks noChangeAspect="1"/>
          </p:cNvPicPr>
          <p:nvPr/>
        </p:nvPicPr>
        <p:blipFill>
          <a:blip r:embed="rId3"/>
          <a:stretch>
            <a:fillRect/>
          </a:stretch>
        </p:blipFill>
        <p:spPr>
          <a:xfrm>
            <a:off x="0" y="1380013"/>
            <a:ext cx="4235494" cy="4194050"/>
          </a:xfrm>
          <a:prstGeom prst="rect">
            <a:avLst/>
          </a:prstGeom>
        </p:spPr>
      </p:pic>
      <p:pic>
        <p:nvPicPr>
          <p:cNvPr id="8" name="Picture 7">
            <a:extLst>
              <a:ext uri="{FF2B5EF4-FFF2-40B4-BE49-F238E27FC236}">
                <a16:creationId xmlns:a16="http://schemas.microsoft.com/office/drawing/2014/main" id="{DE60C0F8-5059-8D45-8551-978BC4DDCE2C}"/>
              </a:ext>
            </a:extLst>
          </p:cNvPr>
          <p:cNvPicPr>
            <a:picLocks noChangeAspect="1"/>
          </p:cNvPicPr>
          <p:nvPr/>
        </p:nvPicPr>
        <p:blipFill rotWithShape="1">
          <a:blip r:embed="rId4"/>
          <a:srcRect l="5033"/>
          <a:stretch/>
        </p:blipFill>
        <p:spPr>
          <a:xfrm>
            <a:off x="4147310" y="1380013"/>
            <a:ext cx="4022345" cy="4194050"/>
          </a:xfrm>
          <a:prstGeom prst="rect">
            <a:avLst/>
          </a:prstGeom>
        </p:spPr>
      </p:pic>
    </p:spTree>
    <p:extLst>
      <p:ext uri="{BB962C8B-B14F-4D97-AF65-F5344CB8AC3E}">
        <p14:creationId xmlns:p14="http://schemas.microsoft.com/office/powerpoint/2010/main" val="1773461427"/>
      </p:ext>
    </p:extLst>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3"/>
          <a:srcRect l="5033"/>
          <a:stretch/>
        </p:blipFill>
        <p:spPr>
          <a:xfrm>
            <a:off x="8103667" y="1380013"/>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4"/>
          <a:stretch>
            <a:fillRect/>
          </a:stretch>
        </p:blipFill>
        <p:spPr>
          <a:xfrm>
            <a:off x="0" y="1380013"/>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5"/>
          <a:srcRect l="5033"/>
          <a:stretch/>
        </p:blipFill>
        <p:spPr>
          <a:xfrm>
            <a:off x="4147310" y="1380013"/>
            <a:ext cx="4022345" cy="4194050"/>
          </a:xfrm>
          <a:prstGeom prst="rect">
            <a:avLst/>
          </a:prstGeom>
        </p:spPr>
      </p:pic>
      <p:grpSp>
        <p:nvGrpSpPr>
          <p:cNvPr id="2" name="Group 1">
            <a:extLst>
              <a:ext uri="{FF2B5EF4-FFF2-40B4-BE49-F238E27FC236}">
                <a16:creationId xmlns:a16="http://schemas.microsoft.com/office/drawing/2014/main" id="{5D354C0B-C447-DCBB-4E17-27E0E6331A87}"/>
              </a:ext>
            </a:extLst>
          </p:cNvPr>
          <p:cNvGrpSpPr/>
          <p:nvPr/>
        </p:nvGrpSpPr>
        <p:grpSpPr>
          <a:xfrm>
            <a:off x="766934" y="5632080"/>
            <a:ext cx="10658132" cy="1020794"/>
            <a:chOff x="766934" y="5632080"/>
            <a:chExt cx="10658132" cy="1020794"/>
          </a:xfrm>
        </p:grpSpPr>
        <p:pic>
          <p:nvPicPr>
            <p:cNvPr id="7" name="Picture 6">
              <a:extLst>
                <a:ext uri="{FF2B5EF4-FFF2-40B4-BE49-F238E27FC236}">
                  <a16:creationId xmlns:a16="http://schemas.microsoft.com/office/drawing/2014/main" id="{E7C239E4-71AA-3241-A00E-84AE135A9E0B}"/>
                </a:ext>
              </a:extLst>
            </p:cNvPr>
            <p:cNvPicPr>
              <a:picLocks noChangeAspect="1"/>
            </p:cNvPicPr>
            <p:nvPr/>
          </p:nvPicPr>
          <p:blipFill>
            <a:blip r:embed="rId6"/>
            <a:stretch>
              <a:fillRect/>
            </a:stretch>
          </p:blipFill>
          <p:spPr>
            <a:xfrm>
              <a:off x="3850978" y="5632080"/>
              <a:ext cx="1406000" cy="1020794"/>
            </a:xfrm>
            <a:prstGeom prst="rect">
              <a:avLst/>
            </a:prstGeom>
          </p:spPr>
        </p:pic>
        <p:pic>
          <p:nvPicPr>
            <p:cNvPr id="8" name="Picture 7">
              <a:extLst>
                <a:ext uri="{FF2B5EF4-FFF2-40B4-BE49-F238E27FC236}">
                  <a16:creationId xmlns:a16="http://schemas.microsoft.com/office/drawing/2014/main" id="{7E1D8E2F-83D9-6D49-98E1-EB568528516C}"/>
                </a:ext>
              </a:extLst>
            </p:cNvPr>
            <p:cNvPicPr>
              <a:picLocks noChangeAspect="1"/>
            </p:cNvPicPr>
            <p:nvPr/>
          </p:nvPicPr>
          <p:blipFill>
            <a:blip r:embed="rId7"/>
            <a:stretch>
              <a:fillRect/>
            </a:stretch>
          </p:blipFill>
          <p:spPr>
            <a:xfrm>
              <a:off x="10019066" y="5632080"/>
              <a:ext cx="1406000" cy="1020794"/>
            </a:xfrm>
            <a:prstGeom prst="rect">
              <a:avLst/>
            </a:prstGeom>
          </p:spPr>
        </p:pic>
        <p:pic>
          <p:nvPicPr>
            <p:cNvPr id="10" name="Picture 9">
              <a:extLst>
                <a:ext uri="{FF2B5EF4-FFF2-40B4-BE49-F238E27FC236}">
                  <a16:creationId xmlns:a16="http://schemas.microsoft.com/office/drawing/2014/main" id="{A3141E55-D5DD-D84B-BFCF-065CC81FD7B3}"/>
                </a:ext>
              </a:extLst>
            </p:cNvPr>
            <p:cNvPicPr>
              <a:picLocks noChangeAspect="1"/>
            </p:cNvPicPr>
            <p:nvPr/>
          </p:nvPicPr>
          <p:blipFill>
            <a:blip r:embed="rId8"/>
            <a:stretch>
              <a:fillRect/>
            </a:stretch>
          </p:blipFill>
          <p:spPr>
            <a:xfrm>
              <a:off x="8477044" y="5632080"/>
              <a:ext cx="1406000" cy="1020794"/>
            </a:xfrm>
            <a:prstGeom prst="rect">
              <a:avLst/>
            </a:prstGeom>
          </p:spPr>
        </p:pic>
        <p:pic>
          <p:nvPicPr>
            <p:cNvPr id="11" name="Picture 10">
              <a:extLst>
                <a:ext uri="{FF2B5EF4-FFF2-40B4-BE49-F238E27FC236}">
                  <a16:creationId xmlns:a16="http://schemas.microsoft.com/office/drawing/2014/main" id="{A28950D2-96B9-D941-881D-4FB68FB4E534}"/>
                </a:ext>
              </a:extLst>
            </p:cNvPr>
            <p:cNvPicPr>
              <a:picLocks noChangeAspect="1"/>
            </p:cNvPicPr>
            <p:nvPr/>
          </p:nvPicPr>
          <p:blipFill>
            <a:blip r:embed="rId9"/>
            <a:stretch>
              <a:fillRect/>
            </a:stretch>
          </p:blipFill>
          <p:spPr>
            <a:xfrm>
              <a:off x="2308956" y="5632080"/>
              <a:ext cx="1406000" cy="1020794"/>
            </a:xfrm>
            <a:prstGeom prst="rect">
              <a:avLst/>
            </a:prstGeom>
          </p:spPr>
        </p:pic>
        <p:pic>
          <p:nvPicPr>
            <p:cNvPr id="12" name="Picture 11">
              <a:extLst>
                <a:ext uri="{FF2B5EF4-FFF2-40B4-BE49-F238E27FC236}">
                  <a16:creationId xmlns:a16="http://schemas.microsoft.com/office/drawing/2014/main" id="{DA1830C9-0C6E-D04E-8B35-CED0BA47FA0C}"/>
                </a:ext>
              </a:extLst>
            </p:cNvPr>
            <p:cNvPicPr>
              <a:picLocks noChangeAspect="1"/>
            </p:cNvPicPr>
            <p:nvPr/>
          </p:nvPicPr>
          <p:blipFill>
            <a:blip r:embed="rId10"/>
            <a:stretch>
              <a:fillRect/>
            </a:stretch>
          </p:blipFill>
          <p:spPr>
            <a:xfrm>
              <a:off x="6935022" y="5632080"/>
              <a:ext cx="1406000" cy="1020794"/>
            </a:xfrm>
            <a:prstGeom prst="rect">
              <a:avLst/>
            </a:prstGeom>
          </p:spPr>
        </p:pic>
        <p:pic>
          <p:nvPicPr>
            <p:cNvPr id="13" name="Picture 12">
              <a:extLst>
                <a:ext uri="{FF2B5EF4-FFF2-40B4-BE49-F238E27FC236}">
                  <a16:creationId xmlns:a16="http://schemas.microsoft.com/office/drawing/2014/main" id="{095AD72B-922F-084E-B798-BE15AEC72EFA}"/>
                </a:ext>
              </a:extLst>
            </p:cNvPr>
            <p:cNvPicPr>
              <a:picLocks noChangeAspect="1"/>
            </p:cNvPicPr>
            <p:nvPr/>
          </p:nvPicPr>
          <p:blipFill>
            <a:blip r:embed="rId11"/>
            <a:stretch>
              <a:fillRect/>
            </a:stretch>
          </p:blipFill>
          <p:spPr>
            <a:xfrm>
              <a:off x="5393000" y="5632080"/>
              <a:ext cx="1406000" cy="1020794"/>
            </a:xfrm>
            <a:prstGeom prst="rect">
              <a:avLst/>
            </a:prstGeom>
          </p:spPr>
        </p:pic>
        <p:pic>
          <p:nvPicPr>
            <p:cNvPr id="14" name="Picture 13">
              <a:extLst>
                <a:ext uri="{FF2B5EF4-FFF2-40B4-BE49-F238E27FC236}">
                  <a16:creationId xmlns:a16="http://schemas.microsoft.com/office/drawing/2014/main" id="{411B8519-5937-9748-832B-70C48F100E7A}"/>
                </a:ext>
              </a:extLst>
            </p:cNvPr>
            <p:cNvPicPr>
              <a:picLocks noChangeAspect="1"/>
            </p:cNvPicPr>
            <p:nvPr/>
          </p:nvPicPr>
          <p:blipFill>
            <a:blip r:embed="rId12"/>
            <a:stretch>
              <a:fillRect/>
            </a:stretch>
          </p:blipFill>
          <p:spPr>
            <a:xfrm>
              <a:off x="766934" y="5632080"/>
              <a:ext cx="1406000" cy="1020794"/>
            </a:xfrm>
            <a:prstGeom prst="rect">
              <a:avLst/>
            </a:prstGeom>
          </p:spPr>
        </p:pic>
      </p:grpSp>
    </p:spTree>
    <p:extLst>
      <p:ext uri="{BB962C8B-B14F-4D97-AF65-F5344CB8AC3E}">
        <p14:creationId xmlns:p14="http://schemas.microsoft.com/office/powerpoint/2010/main" val="1241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5" name="Picture 4">
            <a:extLst>
              <a:ext uri="{FF2B5EF4-FFF2-40B4-BE49-F238E27FC236}">
                <a16:creationId xmlns:a16="http://schemas.microsoft.com/office/drawing/2014/main" id="{A434F38B-BDCA-4EB5-455D-FC9F86906E2E}"/>
              </a:ext>
            </a:extLst>
          </p:cNvPr>
          <p:cNvPicPr>
            <a:picLocks noChangeAspect="1"/>
          </p:cNvPicPr>
          <p:nvPr/>
        </p:nvPicPr>
        <p:blipFill>
          <a:blip r:embed="rId4"/>
          <a:stretch>
            <a:fillRect/>
          </a:stretch>
        </p:blipFill>
        <p:spPr>
          <a:xfrm>
            <a:off x="6497144" y="1302338"/>
            <a:ext cx="5088045" cy="4956283"/>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698460"/>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321297" y="698459"/>
            <a:ext cx="5515044" cy="5461081"/>
          </a:xfrm>
          <a:prstGeom prst="rect">
            <a:avLst/>
          </a:prstGeom>
        </p:spPr>
      </p:pic>
    </p:spTree>
    <p:extLst>
      <p:ext uri="{BB962C8B-B14F-4D97-AF65-F5344CB8AC3E}">
        <p14:creationId xmlns:p14="http://schemas.microsoft.com/office/powerpoint/2010/main" val="1069942853"/>
      </p:ext>
    </p:extLst>
  </p:cSld>
  <p:clrMapOvr>
    <a:masterClrMapping/>
  </p:clrMapOvr>
  <mc:AlternateContent xmlns:mc="http://schemas.openxmlformats.org/markup-compatibility/2006">
    <mc:Choice xmlns:p14="http://schemas.microsoft.com/office/powerpoint/2010/main" Requires="p14">
      <p:transition spd="slow" p14:dur="2000" advTm="6815"/>
    </mc:Choice>
    <mc:Fallback>
      <p:transition spd="slow" advTm="6815"/>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699594"/>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326692" y="698459"/>
            <a:ext cx="5515045" cy="5461082"/>
          </a:xfrm>
          <a:prstGeom prst="rect">
            <a:avLst/>
          </a:prstGeom>
        </p:spPr>
      </p:pic>
    </p:spTree>
    <p:extLst>
      <p:ext uri="{BB962C8B-B14F-4D97-AF65-F5344CB8AC3E}">
        <p14:creationId xmlns:p14="http://schemas.microsoft.com/office/powerpoint/2010/main" val="4063577423"/>
      </p:ext>
    </p:extLst>
  </p:cSld>
  <p:clrMapOvr>
    <a:masterClrMapping/>
  </p:clrMapOvr>
  <mc:AlternateContent xmlns:mc="http://schemas.openxmlformats.org/markup-compatibility/2006">
    <mc:Choice xmlns:p14="http://schemas.microsoft.com/office/powerpoint/2010/main" Requires="p14">
      <p:transition spd="slow" p14:dur="2000" advTm="5967"/>
    </mc:Choice>
    <mc:Fallback>
      <p:transition spd="slow" advTm="5967"/>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326692" y="698459"/>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699594"/>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mc:Choice xmlns:p14="http://schemas.microsoft.com/office/powerpoint/2010/main" Requires="p14">
      <p:transition spd="slow" p14:dur="2000" advTm="23173"/>
    </mc:Choice>
    <mc:Fallback>
      <p:transition spd="slow" advTm="23173"/>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4"/>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5"/>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mc:Choice xmlns:p14="http://schemas.microsoft.com/office/powerpoint/2010/main" Requires="p14">
      <p:transition spd="slow" p14:dur="2000" advTm="30139"/>
    </mc:Choice>
    <mc:Fallback>
      <p:transition spd="slow" advTm="30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3"/>
          <a:stretch>
            <a:fillRect/>
          </a:stretch>
        </p:blipFill>
        <p:spPr>
          <a:xfrm>
            <a:off x="84169" y="1945377"/>
            <a:ext cx="4215198" cy="4215198"/>
          </a:xfrm>
          <a:prstGeom prst="rect">
            <a:avLst/>
          </a:prstGeom>
        </p:spPr>
      </p:pic>
      <p:sp>
        <p:nvSpPr>
          <p:cNvPr id="6" name="Title 1">
            <a:extLst>
              <a:ext uri="{FF2B5EF4-FFF2-40B4-BE49-F238E27FC236}">
                <a16:creationId xmlns:a16="http://schemas.microsoft.com/office/drawing/2014/main" id="{00A27742-2FCB-0845-907A-61BA4A104F1B}"/>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3"/>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4"/>
          <a:stretch>
            <a:fillRect/>
          </a:stretch>
        </p:blipFill>
        <p:spPr>
          <a:xfrm>
            <a:off x="84169" y="1945377"/>
            <a:ext cx="4215198" cy="4215198"/>
          </a:xfrm>
          <a:prstGeom prst="rect">
            <a:avLst/>
          </a:prstGeom>
        </p:spPr>
      </p:pic>
      <p:sp>
        <p:nvSpPr>
          <p:cNvPr id="7" name="Title 1">
            <a:extLst>
              <a:ext uri="{FF2B5EF4-FFF2-40B4-BE49-F238E27FC236}">
                <a16:creationId xmlns:a16="http://schemas.microsoft.com/office/drawing/2014/main" id="{0905C347-0B09-BC4C-A434-3A7A0712852B}"/>
              </a:ext>
            </a:extLst>
          </p:cNvPr>
          <p:cNvSpPr txBox="1">
            <a:spLocks/>
          </p:cNvSpPr>
          <p:nvPr/>
        </p:nvSpPr>
        <p:spPr>
          <a:xfrm>
            <a:off x="84168" y="218092"/>
            <a:ext cx="12107831" cy="8179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Do independent verbal judgments predict discrimination accuracy?</a:t>
            </a:r>
            <a:endParaRPr lang="en-US" sz="4200" dirty="0"/>
          </a:p>
        </p:txBody>
      </p:sp>
    </p:spTree>
    <p:extLst>
      <p:ext uri="{BB962C8B-B14F-4D97-AF65-F5344CB8AC3E}">
        <p14:creationId xmlns:p14="http://schemas.microsoft.com/office/powerpoint/2010/main" val="306197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 name="Group 1">
            <a:extLst>
              <a:ext uri="{FF2B5EF4-FFF2-40B4-BE49-F238E27FC236}">
                <a16:creationId xmlns:a16="http://schemas.microsoft.com/office/drawing/2014/main" id="{90A338EA-B9D3-0240-6C59-DDFAE468B3D9}"/>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285764" y="3940819"/>
            <a:ext cx="284301" cy="1032963"/>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552791" y="4134134"/>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56EC7B2-073D-919E-B499-94E1FDAFCC0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D68447A6-FB32-E6A6-F94E-B1821EE9213B}"/>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83D93830-0486-C3E3-41D9-7BEB29D2D2EC}"/>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533F0E2-E57D-1E46-2327-807024468CCD}"/>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B4DC00C8-6782-9392-093F-A30466187913}"/>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1" name="Rounded Rectangle 10">
              <a:extLst>
                <a:ext uri="{FF2B5EF4-FFF2-40B4-BE49-F238E27FC236}">
                  <a16:creationId xmlns:a16="http://schemas.microsoft.com/office/drawing/2014/main" id="{7849F34E-3443-5CB8-B161-A0E5FF1028E2}"/>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3666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293970" y="1828800"/>
            <a:ext cx="213703" cy="99649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509942" y="2004505"/>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38351D49-C8B7-F97A-BC0B-227F857DB44D}"/>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86607DFD-43E3-7922-E0B6-37C59F175FB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20CAD10-3F56-DCC7-B482-80C4CBA028D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FC1D6D-9CC8-E8CB-3671-204CB188452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4F202F50-46B2-ADF2-871D-839E5BCF23BB}"/>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03332D15-FDFB-3094-799C-8ACD67B2935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FC72CCF9-E63B-ED95-16BF-77BABB4931C8}"/>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A61AD710-BDB7-E643-99E2-B4EB3B9E361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1A214C1-E1C7-264C-95A5-7AE575C560A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E309C4-F040-1AC2-87EB-137F1CD18BE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119C2D8F-47CE-EB34-40D2-2DF4E404B9A1}"/>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2267286D-EE8C-EB03-D6C4-D7FC5DA10F1E}"/>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48551"/>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88F3FDD6-E42A-FE8D-C1A8-4DC9E5EEFDB3}"/>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40E91BEC-20AD-3F75-BFA0-722B6B35B162}"/>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6C68FDE-DD77-7E9C-38C7-278D92AC1849}"/>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6B631B-BAAF-AA1A-CA40-C4759CAF72EB}"/>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3D59F0C5-80CF-379E-9AEA-EC156395E924}"/>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CB5EAC3D-B524-723D-9C4B-887CC02310FA}"/>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1951630"/>
            <a:ext cx="1180245" cy="342164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66FB49-5101-876E-DAE9-F7848223F329}"/>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grpSp>
        <p:nvGrpSpPr>
          <p:cNvPr id="6" name="Group 5">
            <a:extLst>
              <a:ext uri="{FF2B5EF4-FFF2-40B4-BE49-F238E27FC236}">
                <a16:creationId xmlns:a16="http://schemas.microsoft.com/office/drawing/2014/main" id="{9F0F783A-6582-BD3B-2F4A-3DD7354F32B8}"/>
              </a:ext>
            </a:extLst>
          </p:cNvPr>
          <p:cNvGrpSpPr/>
          <p:nvPr/>
        </p:nvGrpSpPr>
        <p:grpSpPr>
          <a:xfrm>
            <a:off x="190819" y="1724381"/>
            <a:ext cx="2151611" cy="3409237"/>
            <a:chOff x="2983699" y="1502993"/>
            <a:chExt cx="2706428" cy="4033710"/>
          </a:xfrm>
        </p:grpSpPr>
        <p:sp>
          <p:nvSpPr>
            <p:cNvPr id="8" name="Rounded Rectangle 7">
              <a:extLst>
                <a:ext uri="{FF2B5EF4-FFF2-40B4-BE49-F238E27FC236}">
                  <a16:creationId xmlns:a16="http://schemas.microsoft.com/office/drawing/2014/main" id="{BACEE916-466A-FF33-0D63-C2BE10179BCC}"/>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96BD021-E362-FD7F-5E1C-A48F313BDDF8}"/>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8F16D1-7679-FF54-4A98-A7AABED26E7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1" name="TextBox 10">
              <a:extLst>
                <a:ext uri="{FF2B5EF4-FFF2-40B4-BE49-F238E27FC236}">
                  <a16:creationId xmlns:a16="http://schemas.microsoft.com/office/drawing/2014/main" id="{79A3C4F3-151A-009B-AD1B-5B2583CCEE2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3" name="Rounded Rectangle 12">
              <a:extLst>
                <a:ext uri="{FF2B5EF4-FFF2-40B4-BE49-F238E27FC236}">
                  <a16:creationId xmlns:a16="http://schemas.microsoft.com/office/drawing/2014/main" id="{F33F108A-3862-DCD2-A0CB-724BC7037244}"/>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Right Brace 13">
            <a:extLst>
              <a:ext uri="{FF2B5EF4-FFF2-40B4-BE49-F238E27FC236}">
                <a16:creationId xmlns:a16="http://schemas.microsoft.com/office/drawing/2014/main" id="{E27FD23F-4DA2-98E5-426E-8C1FEE6327B5}"/>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69F857-17DA-F30E-4D0D-461D963091B9}"/>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spTree>
    <p:extLst>
      <p:ext uri="{BB962C8B-B14F-4D97-AF65-F5344CB8AC3E}">
        <p14:creationId xmlns:p14="http://schemas.microsoft.com/office/powerpoint/2010/main" val="24806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3983647" y="1525411"/>
            <a:ext cx="2565400" cy="3807177"/>
            <a:chOff x="4898047" y="2039601"/>
            <a:chExt cx="2565400" cy="3807177"/>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521676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728627" y="1450762"/>
            <a:ext cx="2762704" cy="3881826"/>
            <a:chOff x="8643027" y="1964952"/>
            <a:chExt cx="2762704" cy="3881826"/>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906039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486809" y="1525411"/>
            <a:ext cx="2235199" cy="3807177"/>
            <a:chOff x="1197350" y="2039601"/>
            <a:chExt cx="2235199" cy="3807177"/>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35096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870998" y="1741371"/>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10783664" y="69423"/>
            <a:ext cx="1266914" cy="1570331"/>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8340</TotalTime>
  <Words>6875</Words>
  <Application>Microsoft Macintosh PowerPoint</Application>
  <PresentationFormat>Widescreen</PresentationFormat>
  <Paragraphs>952</Paragraphs>
  <Slides>69</Slides>
  <Notes>64</Notes>
  <HiddenSlides>24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Pictorial Cues to Depth</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Stimuli: SUN-RGBD Database </vt:lpstr>
      <vt:lpstr>Stimulus Selection</vt:lpstr>
      <vt:lpstr>Spatial Information Processing in Pictured Scenes</vt:lpstr>
      <vt:lpstr>Spatial Information Processing in Pictured Scenes</vt:lpstr>
      <vt:lpstr>Spatial Information Processing in Pictured Scenes</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PowerPoint Presentation</vt:lpstr>
      <vt:lpstr>Do independent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Surface Area</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275</cp:revision>
  <dcterms:created xsi:type="dcterms:W3CDTF">2022-11-02T18:51:21Z</dcterms:created>
  <dcterms:modified xsi:type="dcterms:W3CDTF">2022-11-10T22:28:56Z</dcterms:modified>
</cp:coreProperties>
</file>